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100" d="100"/>
          <a:sy n="100" d="100"/>
        </p:scale>
        <p:origin x="4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46E8A-BDB6-D230-CBF7-090BA149E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9D09A8-A146-68C8-0C9A-EF721707C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86BE9-E93A-113B-A056-63C48295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DEC8DD-4480-F3AA-E630-50C1D913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F85AD8-0556-98BA-C4EB-BC027880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69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CDC14-3E18-FCEB-F9E7-08B1B164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025DE-E714-E038-3B03-D796A23C7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3D784F-3BFB-12D7-AC25-20FBC811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D842D2-B6BB-96F5-5598-2F4E778C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478C37-7109-5DD1-7970-15090D9B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46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C491EA-18EE-9FBF-AFEA-7E8842C5F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5E2351-730B-F030-B933-25835AD30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C1BB52-E89E-F300-512D-BE596E91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F75577-5BBF-19DD-3769-DF23EECA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69C799-834A-7E58-1553-1E736FA5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7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8C658-FA97-6E03-1E5B-B8078397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4AF59D-24E7-6F7E-3AA3-921E5EEE5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64AE5-6ECB-3C12-77CB-2A7D1A12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317F4-EB6A-F32C-64ED-1A0F3DAC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1D02AF-4FB8-C6FF-BD2F-A0BAAB7D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8E688-28D0-F476-B72E-CBA1CF56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3704D-1B73-11C6-E245-1A79C315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32DDF9-802D-59C1-DEE4-B7854166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62CD22-01FC-ADAA-9BF3-DC069A3E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1395F0-F403-6867-6AEF-B493B724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20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59F4E-0F6C-5D14-0C64-2FB39AE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03DB0C-275E-16A1-EA3D-BFF86C7D4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553404-880F-3867-4383-FF236EABE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13E638-B38B-8C1A-FBF9-F9645103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FDA14E-8A84-4A60-F97C-DB3C37E5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8DAEC6-7B71-2628-662F-4F8E19C7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0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FDF3B-935E-31A1-DD0D-9D4E72FE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D159E0-56F5-959B-0243-4FCD6D555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610381-503C-949B-012C-5A14D8C90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C266FA-A6A1-55F4-4DA7-6ADADD785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5DB235-EA38-CCC9-C6DE-455AD6B68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A850C9-33A9-74D4-4B9D-A42D499C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AE0019-0D1C-D707-18A9-4682A88E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614A90-B5D6-6B77-D263-F888F4D4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8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C1BC5-2B29-9DCC-4CD3-B5FEAEA3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08E7FC-DF5F-8E07-D6B4-F6E027BB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8DFE57-8980-E336-4C9F-E0DED14F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F0DCA-E11A-75AB-05B5-6D22D1D8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17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37049BE-4E49-A658-765D-77D7D647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1CD394-46E8-A8F8-1161-FB1FD7F4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C392F4-CC39-97D8-5553-E75720E1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40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E91CB-B855-F53B-4AD5-AC5C7B96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24B9C6-BD33-F00D-7A51-72B0AB1ED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47A6DF-9908-70AA-F050-03427B88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AE73EC-CC14-44B5-169B-7F71D473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A581C2-48DC-4960-3941-B1FA1595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A54395-8C78-7834-F3D5-F2CEF815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91267-9E96-DA24-B5EB-44E53446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EC061E-95F3-A665-7212-622F4E3D3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C50833-BF58-B9D5-0E57-2B3AEE78E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BC8A58-318C-BE6D-D691-94DC081D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E880B4-9114-94C2-DC9B-289F606F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7FE81B-DCF7-4C05-B269-430CC097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9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7E393F-0F00-2B4B-60BC-E143A53D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BE1E43-C253-4EB5-B80F-D9CADEAF2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C3103-F94F-88EC-FEAA-E737A81EB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1BDA79-01A3-486F-9718-110E12723FEC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D3337-B565-2396-78A6-82BCB7293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F6539-73D1-6E43-4797-415C3C9AB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F605A-00DC-4430-8796-AFE6BBCEF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0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5E8B4-9B37-24B0-CC98-36F95E74F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A465D7-1DEB-F604-8224-0DD0B442F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71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0CC0D05-F137-52A9-0462-BDCE20FE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CA" altLang="zh-CN" sz="2800"/>
              <a:t>Styling</a:t>
            </a:r>
            <a:br>
              <a:rPr lang="zh-CN" altLang="zh-CN" sz="2800"/>
            </a:br>
            <a:endParaRPr lang="zh-CN" altLang="en-US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AD9DEE-D269-D247-13DE-2CDC595E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lvl="0"/>
            <a:r>
              <a:rPr lang="en-CA" altLang="zh-CN" sz="1700"/>
              <a:t>Toning is inconsistent</a:t>
            </a:r>
            <a:endParaRPr lang="zh-CN" altLang="zh-CN" sz="1700"/>
          </a:p>
          <a:p>
            <a:pPr lvl="0"/>
            <a:r>
              <a:rPr lang="en-CA" altLang="zh-CN" sz="1700"/>
              <a:t>No citations.</a:t>
            </a:r>
            <a:endParaRPr lang="zh-CN" altLang="zh-CN" sz="1700"/>
          </a:p>
          <a:p>
            <a:endParaRPr lang="zh-CN" altLang="en-US" sz="1700"/>
          </a:p>
          <a:p>
            <a:endParaRPr lang="zh-CN" altLang="en-US" sz="1700"/>
          </a:p>
        </p:txBody>
      </p:sp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5DEB81E0-BCD3-09FC-77ED-3DD996C3F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/>
          <a:stretch>
            <a:fillRect/>
          </a:stretch>
        </p:blipFill>
        <p:spPr>
          <a:xfrm>
            <a:off x="4901184" y="1757821"/>
            <a:ext cx="6922008" cy="34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954FA0-038F-D6AD-4876-AA4A47AF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CA" altLang="zh-CN" sz="3200"/>
              <a:t>Others</a:t>
            </a:r>
            <a:br>
              <a:rPr lang="zh-CN" altLang="zh-CN" sz="3200"/>
            </a:br>
            <a:endParaRPr lang="zh-CN" altLang="en-US" sz="32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5CF849-FA4F-6047-9949-2439043F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pPr lvl="0"/>
            <a:r>
              <a:rPr lang="en-CA" altLang="zh-CN" sz="1100" dirty="0"/>
              <a:t>White translucent bar covering half the screen. </a:t>
            </a:r>
            <a:endParaRPr lang="zh-CN" altLang="zh-CN" sz="1100" dirty="0"/>
          </a:p>
          <a:p>
            <a:pPr lvl="0"/>
            <a:r>
              <a:rPr lang="en-CA" altLang="zh-CN" sz="1100" dirty="0"/>
              <a:t>Lacking interview</a:t>
            </a:r>
            <a:endParaRPr lang="zh-CN" altLang="zh-CN" sz="1100" dirty="0"/>
          </a:p>
          <a:p>
            <a:pPr lvl="0"/>
            <a:r>
              <a:rPr lang="en-CA" altLang="zh-CN" sz="1100" dirty="0"/>
              <a:t>Useless </a:t>
            </a:r>
            <a:r>
              <a:rPr lang="en-US" altLang="zh-CN" sz="1100" dirty="0"/>
              <a:t>second navigation options</a:t>
            </a:r>
            <a:endParaRPr lang="zh-CN" altLang="zh-CN" sz="1100" dirty="0"/>
          </a:p>
          <a:p>
            <a:pPr lvl="0"/>
            <a:r>
              <a:rPr lang="en-CA" altLang="zh-CN" sz="1100" dirty="0"/>
              <a:t>Severe scaling problems in mobile view make it impossible to use</a:t>
            </a:r>
          </a:p>
          <a:p>
            <a:r>
              <a:rPr lang="en-CA" altLang="zh-CN" sz="1100" dirty="0"/>
              <a:t>Uses completely distinct font from the rest of the website</a:t>
            </a:r>
            <a:endParaRPr lang="zh-CN" altLang="zh-CN" sz="1100" dirty="0"/>
          </a:p>
          <a:p>
            <a:pPr lvl="0"/>
            <a:r>
              <a:rPr lang="en-US" altLang="zh-CN" sz="1100" dirty="0"/>
              <a:t>Complete redo published day before finishing PPT, but new site has similar problems</a:t>
            </a:r>
            <a:endParaRPr lang="zh-CN" altLang="zh-CN" sz="1100" dirty="0"/>
          </a:p>
        </p:txBody>
      </p:sp>
      <p:pic>
        <p:nvPicPr>
          <p:cNvPr id="6" name="图片 5" descr="图形用户界面&#10;&#10;AI 生成的内容可能不正确。">
            <a:extLst>
              <a:ext uri="{FF2B5EF4-FFF2-40B4-BE49-F238E27FC236}">
                <a16:creationId xmlns:a16="http://schemas.microsoft.com/office/drawing/2014/main" id="{EB6B6156-5727-6380-9410-31C3E0159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r="-2" b="11525"/>
          <a:stretch>
            <a:fillRect/>
          </a:stretch>
        </p:blipFill>
        <p:spPr>
          <a:xfrm>
            <a:off x="557783" y="3209509"/>
            <a:ext cx="5481509" cy="2523639"/>
          </a:xfrm>
          <a:prstGeom prst="rect">
            <a:avLst/>
          </a:prstGeom>
        </p:spPr>
      </p:pic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5C6C1A32-25DF-299E-6039-550153A3D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151"/>
          <a:stretch>
            <a:fillRect/>
          </a:stretch>
        </p:blipFill>
        <p:spPr>
          <a:xfrm>
            <a:off x="6198781" y="3199939"/>
            <a:ext cx="5523082" cy="25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2E2FBAD-C06C-5B0A-B8F2-8C6AB3FA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CA" altLang="zh-CN" sz="2800"/>
              <a:t>Color	</a:t>
            </a:r>
            <a:br>
              <a:rPr lang="zh-CN" altLang="zh-CN" sz="2800"/>
            </a:br>
            <a:endParaRPr lang="zh-CN" altLang="en-US" sz="2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477C75-C007-004E-D845-00D126AA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lvl="0"/>
            <a:r>
              <a:rPr lang="en-CA" altLang="zh-CN" sz="1700"/>
              <a:t>Inconsistent font colors</a:t>
            </a:r>
            <a:endParaRPr lang="zh-CN" altLang="zh-CN" sz="1700"/>
          </a:p>
          <a:p>
            <a:pPr lvl="0"/>
            <a:r>
              <a:rPr lang="en-CA" altLang="zh-CN" sz="1700"/>
              <a:t>Lack of contrast for certain texts</a:t>
            </a:r>
            <a:endParaRPr lang="zh-CN" altLang="zh-CN" sz="1700"/>
          </a:p>
          <a:p>
            <a:pPr lvl="0"/>
            <a:r>
              <a:rPr lang="en-CA" altLang="zh-CN" sz="1700"/>
              <a:t>Unrelated font colors</a:t>
            </a:r>
            <a:endParaRPr lang="zh-CN" altLang="zh-CN" sz="1700"/>
          </a:p>
          <a:p>
            <a:endParaRPr lang="zh-CN" altLang="en-US" sz="1700"/>
          </a:p>
        </p:txBody>
      </p:sp>
      <p:pic>
        <p:nvPicPr>
          <p:cNvPr id="5" name="图片 4" descr="图片包含 文本&#10;&#10;AI 生成的内容可能不正确。">
            <a:extLst>
              <a:ext uri="{FF2B5EF4-FFF2-40B4-BE49-F238E27FC236}">
                <a16:creationId xmlns:a16="http://schemas.microsoft.com/office/drawing/2014/main" id="{5B80E831-094B-28A0-5B76-2F71DA72C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0" t="22175" b="1535"/>
          <a:stretch>
            <a:fillRect/>
          </a:stretch>
        </p:blipFill>
        <p:spPr>
          <a:xfrm>
            <a:off x="4901184" y="1299946"/>
            <a:ext cx="6922008" cy="43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9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68CFF79-CC64-BC5C-422C-CE9B2DB3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CA" altLang="zh-CN" sz="3400" dirty="0"/>
              <a:t>Images &amp; Icons</a:t>
            </a:r>
            <a:br>
              <a:rPr lang="zh-CN" altLang="zh-CN" sz="3400" dirty="0"/>
            </a:br>
            <a:endParaRPr lang="zh-CN" altLang="en-US" sz="3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B41728-FBFE-0DCC-6C11-6F58DD03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pPr lvl="0"/>
            <a:r>
              <a:rPr lang="en-CA" altLang="zh-CN" sz="1800" dirty="0"/>
              <a:t>Image resolution low, should be at least 1080p</a:t>
            </a:r>
            <a:endParaRPr lang="zh-CN" altLang="zh-CN" sz="1800" dirty="0"/>
          </a:p>
          <a:p>
            <a:pPr lvl="0"/>
            <a:r>
              <a:rPr lang="en-CA" altLang="zh-CN" sz="1800" dirty="0"/>
              <a:t>Leftmost picture irrelevant to topic</a:t>
            </a:r>
          </a:p>
          <a:p>
            <a:pPr lvl="0"/>
            <a:r>
              <a:rPr lang="en-US" altLang="zh-CN" sz="1800" dirty="0"/>
              <a:t>Lack of graphics</a:t>
            </a:r>
            <a:endParaRPr lang="zh-CN" altLang="zh-CN" sz="1800" dirty="0"/>
          </a:p>
          <a:p>
            <a:pPr lvl="0"/>
            <a:r>
              <a:rPr lang="en-CA" altLang="zh-CN" sz="1800" dirty="0"/>
              <a:t>No appropriate alt text (defaulted to file name)</a:t>
            </a:r>
            <a:endParaRPr lang="zh-CN" altLang="zh-CN" sz="1800" dirty="0"/>
          </a:p>
          <a:p>
            <a:endParaRPr lang="zh-CN" altLang="en-US" sz="1800" dirty="0"/>
          </a:p>
        </p:txBody>
      </p:sp>
      <p:pic>
        <p:nvPicPr>
          <p:cNvPr id="6" name="图片 5" descr="图片包含 文本&#10;&#10;AI 生成的内容可能不正确。">
            <a:extLst>
              <a:ext uri="{FF2B5EF4-FFF2-40B4-BE49-F238E27FC236}">
                <a16:creationId xmlns:a16="http://schemas.microsoft.com/office/drawing/2014/main" id="{F9865452-5B48-DB3A-5C33-679DB9A52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6" b="31464"/>
          <a:stretch>
            <a:fillRect/>
          </a:stretch>
        </p:blipFill>
        <p:spPr>
          <a:xfrm>
            <a:off x="5708971" y="570863"/>
            <a:ext cx="6044115" cy="2470367"/>
          </a:xfrm>
          <a:prstGeom prst="rect">
            <a:avLst/>
          </a:prstGeom>
        </p:spPr>
      </p:pic>
      <p:pic>
        <p:nvPicPr>
          <p:cNvPr id="12" name="图片 11" descr="图片包含 文本&#10;&#10;AI 生成的内容可能不正确。">
            <a:extLst>
              <a:ext uri="{FF2B5EF4-FFF2-40B4-BE49-F238E27FC236}">
                <a16:creationId xmlns:a16="http://schemas.microsoft.com/office/drawing/2014/main" id="{D5B3A550-4995-EC1D-93F5-C53368F95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r="416"/>
          <a:stretch>
            <a:fillRect/>
          </a:stretch>
        </p:blipFill>
        <p:spPr>
          <a:xfrm>
            <a:off x="5708971" y="3359530"/>
            <a:ext cx="6044116" cy="26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A5E29B-CAA2-4791-553E-E549B0B2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A" altLang="zh-CN" sz="3400"/>
              <a:t>Layout</a:t>
            </a:r>
            <a:br>
              <a:rPr lang="zh-CN" altLang="zh-CN" sz="3400"/>
            </a:br>
            <a:endParaRPr lang="zh-CN" altLang="en-US" sz="3400" b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221BB4-1867-634F-B563-A0ED91B8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lvl="0"/>
            <a:r>
              <a:rPr lang="en-CA" altLang="zh-CN" sz="1800"/>
              <a:t>All graphics cluttered on the left side</a:t>
            </a:r>
            <a:endParaRPr lang="zh-CN" altLang="zh-CN" sz="1800"/>
          </a:p>
          <a:p>
            <a:pPr lvl="0"/>
            <a:r>
              <a:rPr lang="en-CA" altLang="zh-CN" sz="1800"/>
              <a:t>Minimal visual hierarchy</a:t>
            </a:r>
            <a:endParaRPr lang="zh-CN" altLang="zh-CN" sz="1800"/>
          </a:p>
          <a:p>
            <a:r>
              <a:rPr lang="en-CA" altLang="zh-CN" sz="1800"/>
              <a:t>Elements randomly laid out; no gridlines</a:t>
            </a:r>
            <a:endParaRPr lang="zh-CN" altLang="en-US" sz="1800"/>
          </a:p>
        </p:txBody>
      </p:sp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D94133D8-70EA-408A-907C-F6CE9D3F6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/>
          <a:stretch>
            <a:fillRect/>
          </a:stretch>
        </p:blipFill>
        <p:spPr>
          <a:xfrm>
            <a:off x="5385816" y="1799620"/>
            <a:ext cx="6440424" cy="32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4B85856-A61A-78AC-D7E9-AA71CEA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CA" altLang="zh-CN" sz="3800" dirty="0"/>
              <a:t>Text</a:t>
            </a:r>
            <a:br>
              <a:rPr lang="zh-CN" altLang="zh-CN" sz="3800" dirty="0"/>
            </a:br>
            <a:endParaRPr lang="zh-CN" altLang="en-US" sz="3800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562BCA-450C-4515-F469-13510D2F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lvl="0"/>
            <a:r>
              <a:rPr lang="en-CA" altLang="zh-CN" sz="2200"/>
              <a:t>Horrendous contrast</a:t>
            </a:r>
            <a:endParaRPr lang="zh-CN" altLang="zh-CN" sz="2200"/>
          </a:p>
          <a:p>
            <a:pPr lvl="0"/>
            <a:r>
              <a:rPr lang="en-CA" altLang="zh-CN" sz="2200"/>
              <a:t>Consistent font</a:t>
            </a:r>
            <a:endParaRPr lang="zh-CN" altLang="zh-CN" sz="2200"/>
          </a:p>
          <a:p>
            <a:pPr lvl="0"/>
            <a:r>
              <a:rPr lang="en-CA" altLang="zh-CN" sz="2200"/>
              <a:t>Font sizes extremely big on mobile view</a:t>
            </a:r>
            <a:endParaRPr lang="zh-CN" altLang="zh-CN" sz="2200"/>
          </a:p>
          <a:p>
            <a:endParaRPr lang="zh-CN" altLang="en-US" sz="2200"/>
          </a:p>
        </p:txBody>
      </p:sp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53BBD0CA-BB92-47B9-1CAE-71C984226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21390"/>
          <a:stretch>
            <a:fillRect/>
          </a:stretch>
        </p:blipFill>
        <p:spPr>
          <a:xfrm>
            <a:off x="4654296" y="970440"/>
            <a:ext cx="6903720" cy="49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E711E04-C229-649B-8325-B36D7C62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CA" altLang="zh-CN" sz="2800"/>
              <a:t>Tone</a:t>
            </a:r>
            <a:br>
              <a:rPr lang="zh-CN" altLang="zh-CN" sz="2800"/>
            </a:br>
            <a:endParaRPr lang="zh-CN" altLang="en-US" sz="280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6BB644-F3AA-EF32-6BB6-12118EAF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pPr lvl="0"/>
            <a:r>
              <a:rPr lang="en-CA" altLang="zh-CN" sz="1700" dirty="0"/>
              <a:t>Questionable article quality</a:t>
            </a:r>
            <a:endParaRPr lang="zh-CN" altLang="zh-CN" sz="1700" dirty="0"/>
          </a:p>
          <a:p>
            <a:pPr lvl="0"/>
            <a:r>
              <a:rPr lang="en-US" altLang="zh-CN" sz="1700" dirty="0"/>
              <a:t>Somewhat scannable</a:t>
            </a:r>
            <a:endParaRPr lang="zh-CN" altLang="zh-CN" sz="1700" dirty="0"/>
          </a:p>
          <a:p>
            <a:pPr lvl="0"/>
            <a:r>
              <a:rPr lang="en-CA" altLang="zh-CN" sz="1700" dirty="0"/>
              <a:t>Inconsistent tone</a:t>
            </a:r>
            <a:endParaRPr lang="zh-CN" altLang="zh-CN" sz="1700" dirty="0"/>
          </a:p>
          <a:p>
            <a:endParaRPr lang="zh-CN" altLang="en-US" sz="1700" dirty="0"/>
          </a:p>
        </p:txBody>
      </p:sp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21143A0A-F649-D6E2-D172-D21C8F0E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2" t="21575"/>
          <a:stretch>
            <a:fillRect/>
          </a:stretch>
        </p:blipFill>
        <p:spPr>
          <a:xfrm>
            <a:off x="5120640" y="979447"/>
            <a:ext cx="6656832" cy="47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B3EEAD7-AD80-455B-0BEF-89435C57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CA" altLang="zh-CN" sz="2800"/>
              <a:t>Interactions</a:t>
            </a:r>
            <a:br>
              <a:rPr lang="zh-CN" altLang="zh-CN" sz="2800"/>
            </a:br>
            <a:endParaRPr lang="zh-CN" alt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11877B-F1A1-6C8D-DF50-444AE06E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pPr lvl="0"/>
            <a:r>
              <a:rPr lang="en-CA" altLang="zh-CN" sz="1700"/>
              <a:t>No visual flow</a:t>
            </a:r>
            <a:endParaRPr lang="zh-CN" altLang="zh-CN" sz="1700"/>
          </a:p>
          <a:p>
            <a:pPr lvl="0"/>
            <a:r>
              <a:rPr lang="en-CA" altLang="zh-CN" sz="1700"/>
              <a:t>Overlapping text</a:t>
            </a:r>
            <a:endParaRPr lang="zh-CN" altLang="zh-CN" sz="1700"/>
          </a:p>
          <a:p>
            <a:pPr lvl="0"/>
            <a:r>
              <a:rPr lang="en-CA" altLang="zh-CN" sz="1700"/>
              <a:t>Images not related to text</a:t>
            </a:r>
            <a:endParaRPr lang="zh-CN" altLang="zh-CN" sz="1700"/>
          </a:p>
          <a:p>
            <a:pPr lvl="0"/>
            <a:r>
              <a:rPr lang="en-CA" altLang="zh-CN" sz="1700"/>
              <a:t>Not aligned with text</a:t>
            </a:r>
            <a:endParaRPr lang="zh-CN" altLang="zh-CN" sz="1700"/>
          </a:p>
          <a:p>
            <a:endParaRPr lang="zh-CN" altLang="en-US" sz="1700"/>
          </a:p>
        </p:txBody>
      </p:sp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9E8D4747-9D06-36FF-77FD-9464BD426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/>
          <a:stretch>
            <a:fillRect/>
          </a:stretch>
        </p:blipFill>
        <p:spPr>
          <a:xfrm>
            <a:off x="5120640" y="1723185"/>
            <a:ext cx="6656832" cy="33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127A61E-8A74-3E80-3290-1E42E0FE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CA" altLang="zh-CN" sz="2800"/>
              <a:t>Introduction</a:t>
            </a:r>
            <a:br>
              <a:rPr lang="zh-CN" altLang="zh-CN" sz="2800"/>
            </a:br>
            <a:endParaRPr lang="zh-CN" altLang="en-US" sz="280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87202-5024-A5E3-8FFD-40C612A9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lvl="0"/>
            <a:r>
              <a:rPr lang="en-CA" altLang="zh-CN" sz="1700"/>
              <a:t>Unclear and lacking information</a:t>
            </a:r>
            <a:endParaRPr lang="zh-CN" altLang="zh-CN" sz="1700"/>
          </a:p>
          <a:p>
            <a:pPr lvl="0"/>
            <a:r>
              <a:rPr lang="en-CA" altLang="zh-CN" sz="1700"/>
              <a:t>Put in an awkward spot</a:t>
            </a:r>
            <a:endParaRPr lang="zh-CN" altLang="zh-CN" sz="1700"/>
          </a:p>
          <a:p>
            <a:pPr lvl="0"/>
            <a:r>
              <a:rPr lang="en-CA" altLang="zh-CN" sz="1700"/>
              <a:t>Extremely short</a:t>
            </a:r>
            <a:endParaRPr lang="zh-CN" altLang="zh-CN" sz="1700"/>
          </a:p>
          <a:p>
            <a:endParaRPr lang="zh-CN" altLang="en-US" sz="1700"/>
          </a:p>
        </p:txBody>
      </p:sp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21C80D2B-EFCA-51A2-1382-39BF17B74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34538" r="40573" b="14259"/>
          <a:stretch>
            <a:fillRect/>
          </a:stretch>
        </p:blipFill>
        <p:spPr>
          <a:xfrm>
            <a:off x="6439645" y="841248"/>
            <a:ext cx="3845085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8254" y="-358254"/>
            <a:ext cx="6858000" cy="7574507"/>
          </a:xfrm>
          <a:prstGeom prst="rect">
            <a:avLst/>
          </a:prstGeom>
          <a:ln>
            <a:noFill/>
          </a:ln>
          <a:effectLst>
            <a:outerShdw blurRad="304800" dist="317500" sx="94000" sy="94000" algn="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1C2F149-0C23-9216-C02E-AC9AF9A7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213" y="383478"/>
            <a:ext cx="3954986" cy="644106"/>
          </a:xfrm>
        </p:spPr>
        <p:txBody>
          <a:bodyPr anchor="b">
            <a:normAutofit/>
          </a:bodyPr>
          <a:lstStyle/>
          <a:p>
            <a:r>
              <a:rPr lang="en-US" altLang="zh-CN" sz="4000" dirty="0"/>
              <a:t>Body</a:t>
            </a:r>
            <a:endParaRPr lang="zh-CN" altLang="en-US" sz="4000" dirty="0"/>
          </a:p>
        </p:txBody>
      </p:sp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D6F7B404-3DCB-B641-7836-A7EF6BCB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7" t="21667"/>
          <a:stretch>
            <a:fillRect/>
          </a:stretch>
        </p:blipFill>
        <p:spPr>
          <a:xfrm>
            <a:off x="495430" y="1082860"/>
            <a:ext cx="6583647" cy="4692278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0FAB7-746E-39A7-FD26-68FD5447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213" y="1027584"/>
            <a:ext cx="3304272" cy="5474173"/>
          </a:xfrm>
        </p:spPr>
        <p:txBody>
          <a:bodyPr anchor="ctr">
            <a:normAutofit/>
          </a:bodyPr>
          <a:lstStyle/>
          <a:p>
            <a:r>
              <a:rPr lang="en-CA" altLang="zh-CN" sz="1700" dirty="0"/>
              <a:t>Body (Definition)</a:t>
            </a:r>
            <a:endParaRPr lang="zh-CN" altLang="zh-CN" sz="1700" dirty="0"/>
          </a:p>
          <a:p>
            <a:pPr lvl="1"/>
            <a:r>
              <a:rPr lang="en-CA" altLang="zh-CN" sz="1700" dirty="0"/>
              <a:t>Rushed statements; “written forms, focusing on vocabulary, grammar, and cultural understanding” is very general and uninformative.</a:t>
            </a:r>
            <a:endParaRPr lang="zh-CN" altLang="zh-CN" sz="1700" dirty="0"/>
          </a:p>
          <a:p>
            <a:pPr lvl="1"/>
            <a:r>
              <a:rPr lang="en-CA" altLang="zh-CN" sz="1700" dirty="0"/>
              <a:t>Lacking information</a:t>
            </a:r>
            <a:endParaRPr lang="zh-CN" altLang="zh-CN" sz="1700" dirty="0"/>
          </a:p>
          <a:p>
            <a:pPr lvl="1"/>
            <a:r>
              <a:rPr lang="en-CA" altLang="zh-CN" sz="1700" dirty="0"/>
              <a:t>Also put in an awkward spot</a:t>
            </a:r>
            <a:endParaRPr lang="zh-CN" altLang="zh-CN" sz="1700" dirty="0"/>
          </a:p>
          <a:p>
            <a:r>
              <a:rPr lang="en-CA" altLang="zh-CN" sz="1700" dirty="0"/>
              <a:t>Body (Importance)</a:t>
            </a:r>
            <a:endParaRPr lang="zh-CN" altLang="zh-CN" sz="1700" dirty="0"/>
          </a:p>
          <a:p>
            <a:pPr lvl="1"/>
            <a:r>
              <a:rPr lang="en-CA" altLang="zh-CN" sz="1700" dirty="0"/>
              <a:t>Missing</a:t>
            </a:r>
            <a:endParaRPr lang="zh-CN" altLang="zh-CN" sz="1700" dirty="0"/>
          </a:p>
          <a:p>
            <a:r>
              <a:rPr lang="en-CA" altLang="zh-CN" sz="1700" dirty="0"/>
              <a:t>Body (Learning outcomes)</a:t>
            </a:r>
            <a:endParaRPr lang="zh-CN" altLang="zh-CN" sz="1700" dirty="0"/>
          </a:p>
          <a:p>
            <a:pPr lvl="1"/>
            <a:r>
              <a:rPr lang="en-CA" altLang="zh-CN" sz="1700" dirty="0"/>
              <a:t>Lacking details</a:t>
            </a:r>
            <a:endParaRPr lang="zh-CN" altLang="zh-CN" sz="1700" dirty="0"/>
          </a:p>
          <a:p>
            <a:pPr lvl="1"/>
            <a:r>
              <a:rPr lang="en-CA" altLang="zh-CN" sz="1700" dirty="0"/>
              <a:t>Bland</a:t>
            </a:r>
            <a:endParaRPr lang="zh-CN" altLang="zh-CN" sz="1700" dirty="0"/>
          </a:p>
          <a:p>
            <a:r>
              <a:rPr lang="en-CA" altLang="zh-CN" sz="1700" dirty="0"/>
              <a:t>Body (Developments)</a:t>
            </a:r>
            <a:endParaRPr lang="zh-CN" altLang="zh-CN" sz="1700" dirty="0"/>
          </a:p>
          <a:p>
            <a:pPr lvl="1"/>
            <a:r>
              <a:rPr lang="en-CA" altLang="zh-CN" sz="1700" dirty="0"/>
              <a:t>Could be more descriptive</a:t>
            </a:r>
            <a:endParaRPr lang="zh-CN" altLang="zh-CN" sz="1700" dirty="0"/>
          </a:p>
        </p:txBody>
      </p:sp>
    </p:spTree>
    <p:extLst>
      <p:ext uri="{BB962C8B-B14F-4D97-AF65-F5344CB8AC3E}">
        <p14:creationId xmlns:p14="http://schemas.microsoft.com/office/powerpoint/2010/main" val="2371751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51F81B139B749BDF7B266AA00D26F" ma:contentTypeVersion="11" ma:contentTypeDescription="Create a new document." ma:contentTypeScope="" ma:versionID="44278810162767ca4e3f178146c530f0">
  <xsd:schema xmlns:xsd="http://www.w3.org/2001/XMLSchema" xmlns:xs="http://www.w3.org/2001/XMLSchema" xmlns:p="http://schemas.microsoft.com/office/2006/metadata/properties" xmlns:ns3="5a15ee6f-cc90-45d3-8c2c-cc861dcba7bf" targetNamespace="http://schemas.microsoft.com/office/2006/metadata/properties" ma:root="true" ma:fieldsID="58a5c4df4baa50ee1c4cfb5317258804" ns3:_="">
    <xsd:import namespace="5a15ee6f-cc90-45d3-8c2c-cc861dcba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5ee6f-cc90-45d3-8c2c-cc861dcba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15ee6f-cc90-45d3-8c2c-cc861dcba7bf" xsi:nil="true"/>
  </documentManagement>
</p:properties>
</file>

<file path=customXml/itemProps1.xml><?xml version="1.0" encoding="utf-8"?>
<ds:datastoreItem xmlns:ds="http://schemas.openxmlformats.org/officeDocument/2006/customXml" ds:itemID="{6E973C14-F6D9-4CCF-82C3-CBDD59388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5ee6f-cc90-45d3-8c2c-cc861dcba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04E92F-9B0D-43C5-9F77-D15DB2012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F9601-5CD5-4158-890D-D8FAFE91F7F3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5a15ee6f-cc90-45d3-8c2c-cc861dcba7bf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232</Words>
  <Application>Microsoft Office PowerPoint</Application>
  <PresentationFormat>宽屏</PresentationFormat>
  <Paragraphs>52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Office 主题​​</vt:lpstr>
      <vt:lpstr>PowerPoint 演示文稿</vt:lpstr>
      <vt:lpstr>Color  </vt:lpstr>
      <vt:lpstr>Images &amp; Icons </vt:lpstr>
      <vt:lpstr>Layout </vt:lpstr>
      <vt:lpstr>Text </vt:lpstr>
      <vt:lpstr>Tone </vt:lpstr>
      <vt:lpstr>Interactions </vt:lpstr>
      <vt:lpstr>Introduction </vt:lpstr>
      <vt:lpstr>Body</vt:lpstr>
      <vt:lpstr>Styling </vt:lpstr>
      <vt:lpstr>Others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Guo. P</dc:creator>
  <cp:lastModifiedBy>Guo. P</cp:lastModifiedBy>
  <cp:revision>1</cp:revision>
  <dcterms:created xsi:type="dcterms:W3CDTF">2025-11-21T03:30:05Z</dcterms:created>
  <dcterms:modified xsi:type="dcterms:W3CDTF">2025-11-21T07:11:51Z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0x010100DE851F81B139B749BDF7B266AA00D26F</vt:lpwstr>
  </property>
</Properties>
</file>